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3" r:id="rId14"/>
    <p:sldId id="371" r:id="rId15"/>
    <p:sldId id="374" r:id="rId16"/>
    <p:sldId id="375" r:id="rId17"/>
    <p:sldId id="372" r:id="rId18"/>
    <p:sldId id="379" r:id="rId19"/>
    <p:sldId id="376" r:id="rId20"/>
    <p:sldId id="377" r:id="rId21"/>
    <p:sldId id="35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7076" autoAdjust="0"/>
  </p:normalViewPr>
  <p:slideViewPr>
    <p:cSldViewPr>
      <p:cViewPr varScale="1">
        <p:scale>
          <a:sx n="88" d="100"/>
          <a:sy n="88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090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2C058E02-3EE9-424B-B03A-36A33922FC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pPr>
              <a:defRPr/>
            </a:pPr>
            <a:fld id="{06BF8CFA-2EC0-41F6-A44C-FC0A42D473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01FB4-A295-4E65-A7ED-B5282CDEF4B0}" type="slidenum">
              <a:rPr lang="zh-CN" altLang="en-US" smtClean="0"/>
              <a:pPr/>
              <a:t>1</a:t>
            </a:fld>
            <a:endParaRPr lang="zh-CN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0ED59-F5ED-4EFE-B52A-0A4E750D5EBD}" type="slidenum">
              <a:rPr lang="zh-CN" altLang="en-US" smtClean="0"/>
              <a:pPr/>
              <a:t>21</a:t>
            </a:fld>
            <a:endParaRPr lang="zh-CN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zh-CN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4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6FD35-9095-4B4D-B9E6-775F6D6E5E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AEFF-E468-4D1E-AE06-8BEE61EFA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A5D3-7FC4-4848-A10E-22C23111BA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6BB6C-4412-4CE6-AA2B-C0203392A1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00D76-2D30-4392-842A-66E3A0932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4AE45-4674-4813-A9F5-3428752086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D61AC-A050-4CD7-A190-C1C8D2BE4D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57652-385C-4499-9F1F-DD16ABE1DF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828D4-84E8-4025-9262-CE26747213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3399-F739-4713-A3E3-7327DD911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7CDE-A610-4C4D-9F2B-A40C0B1CD8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zh-CN" alt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E46428B-B50F-4E98-90D8-5D22F7B594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ech.qq.com/a/20060921/000157_7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08050"/>
            <a:ext cx="8640960" cy="3054350"/>
          </a:xfrm>
        </p:spPr>
        <p:txBody>
          <a:bodyPr/>
          <a:lstStyle/>
          <a:p>
            <a:pPr algn="ctr" eaLnBrk="1" hangingPunct="1"/>
            <a:r>
              <a:rPr lang="en-US" altLang="zh-CN" sz="5400" dirty="0" smtClean="0">
                <a:solidFill>
                  <a:schemeClr val="tx2"/>
                </a:solidFill>
              </a:rPr>
              <a:t>China’s </a:t>
            </a:r>
            <a:r>
              <a:rPr lang="en-US" altLang="zh-CN" sz="5400" dirty="0" smtClean="0">
                <a:solidFill>
                  <a:schemeClr val="tx2"/>
                </a:solidFill>
              </a:rPr>
              <a:t>Internet</a:t>
            </a:r>
            <a:br>
              <a:rPr lang="en-US" altLang="zh-CN" sz="5400" dirty="0" smtClean="0">
                <a:solidFill>
                  <a:schemeClr val="tx2"/>
                </a:solidFill>
              </a:rPr>
            </a:br>
            <a:r>
              <a:rPr lang="en-US" altLang="zh-CN" sz="5400" dirty="0" smtClean="0">
                <a:solidFill>
                  <a:schemeClr val="tx2"/>
                </a:solidFill>
              </a:rPr>
              <a:t>and</a:t>
            </a:r>
            <a:br>
              <a:rPr lang="en-US" altLang="zh-CN" sz="5400" dirty="0" smtClean="0">
                <a:solidFill>
                  <a:schemeClr val="tx2"/>
                </a:solidFill>
              </a:rPr>
            </a:br>
            <a:r>
              <a:rPr lang="en-US" altLang="zh-CN" sz="5400" dirty="0" smtClean="0">
                <a:solidFill>
                  <a:schemeClr val="tx2"/>
                </a:solidFill>
              </a:rPr>
              <a:t>Internet </a:t>
            </a:r>
            <a:r>
              <a:rPr lang="en-US" altLang="zh-CN" sz="5400" dirty="0" smtClean="0">
                <a:solidFill>
                  <a:schemeClr val="tx2"/>
                </a:solidFill>
              </a:rPr>
              <a:t>Society of China (ISC) </a:t>
            </a:r>
            <a:endParaRPr lang="en-US" altLang="zh-CN" sz="5400" dirty="0" smtClean="0">
              <a:solidFill>
                <a:schemeClr val="tx2"/>
              </a:solidFill>
              <a:latin typeface="宋体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437112"/>
            <a:ext cx="8229600" cy="1811288"/>
          </a:xfrm>
        </p:spPr>
        <p:txBody>
          <a:bodyPr/>
          <a:lstStyle/>
          <a:p>
            <a:pPr algn="ctr"/>
            <a:r>
              <a:rPr lang="en-US" altLang="zh-CN" sz="3200" dirty="0" smtClean="0"/>
              <a:t>Kaili Kan, Ph.D.  ALAC, ICANN</a:t>
            </a:r>
          </a:p>
          <a:p>
            <a:pPr algn="ctr"/>
            <a:r>
              <a:rPr lang="en-US" altLang="zh-CN" sz="3200" dirty="0" smtClean="0"/>
              <a:t> Oct. 1, 2016   APNIC 42</a:t>
            </a:r>
          </a:p>
          <a:p>
            <a:pPr algn="ctr"/>
            <a:r>
              <a:rPr lang="en-US" altLang="zh-CN" sz="3200" dirty="0" smtClean="0"/>
              <a:t>Colombo, Sri Lanka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n-US" altLang="zh-CN" dirty="0" smtClean="0"/>
              <a:t>Protecting Consumer Rights</a:t>
            </a:r>
            <a:endParaRPr lang="zh-CN" altLang="en-US" dirty="0"/>
          </a:p>
        </p:txBody>
      </p:sp>
      <p:pic>
        <p:nvPicPr>
          <p:cNvPr id="4" name="图片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334480" cy="279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95536" y="5085184"/>
            <a:ext cx="8496944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6238" indent="-376238" algn="ctr" eaLnBrk="1" hangingPunct="1">
              <a:lnSpc>
                <a:spcPts val="1100"/>
              </a:lnSpc>
              <a:spcBef>
                <a:spcPct val="50000"/>
              </a:spcBef>
              <a:buClr>
                <a:srgbClr val="FF0000"/>
              </a:buClr>
              <a:buSzPct val="70000"/>
            </a:pPr>
            <a:r>
              <a:rPr lang="en-US" altLang="zh-CN" b="1" dirty="0" smtClean="0">
                <a:solidFill>
                  <a:schemeClr val="tx1"/>
                </a:solidFill>
              </a:rPr>
              <a:t>ISC’s Survey on </a:t>
            </a:r>
            <a:r>
              <a:rPr lang="en-US" altLang="zh-CN" b="1" dirty="0" smtClean="0"/>
              <a:t>Consumer Internet-Rights </a:t>
            </a:r>
            <a:r>
              <a:rPr lang="en-US" altLang="zh-CN" b="1" dirty="0" smtClean="0">
                <a:solidFill>
                  <a:schemeClr val="tx1"/>
                </a:solidFill>
              </a:rPr>
              <a:t>Protection</a:t>
            </a:r>
            <a:endParaRPr lang="en-US" altLang="zh-CN" b="1" dirty="0"/>
          </a:p>
          <a:p>
            <a:pPr marL="376238" indent="-376238" algn="ctr" eaLnBrk="1" hangingPunct="1">
              <a:lnSpc>
                <a:spcPts val="1100"/>
              </a:lnSpc>
              <a:spcBef>
                <a:spcPct val="50000"/>
              </a:spcBef>
              <a:buClr>
                <a:srgbClr val="FF0000"/>
              </a:buClr>
              <a:buSzPct val="70000"/>
            </a:pPr>
            <a:r>
              <a:rPr lang="en-US" altLang="zh-CN" b="1" dirty="0" smtClean="0">
                <a:solidFill>
                  <a:schemeClr val="tx1"/>
                </a:solidFill>
              </a:rPr>
              <a:t>(CCTV aired nation-wide)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US" altLang="zh-CN" dirty="0" smtClean="0"/>
              <a:t>Internet Industry Self-discipline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752528"/>
          </a:xfrm>
        </p:spPr>
        <p:txBody>
          <a:bodyPr/>
          <a:lstStyle/>
          <a:p>
            <a:r>
              <a:rPr lang="en-US" altLang="zh-CN" dirty="0" smtClean="0"/>
              <a:t>Pledge of Self-regulation and Ethics</a:t>
            </a:r>
          </a:p>
          <a:p>
            <a:r>
              <a:rPr lang="en-US" altLang="zh-CN" dirty="0" smtClean="0"/>
              <a:t>Code of Conduct in E-mail Services</a:t>
            </a:r>
          </a:p>
          <a:p>
            <a:r>
              <a:rPr lang="en-US" altLang="zh-CN" dirty="0" smtClean="0"/>
              <a:t>Code of Conduct  in relation to pornography</a:t>
            </a:r>
          </a:p>
          <a:p>
            <a:r>
              <a:rPr lang="en-US" altLang="zh-CN" dirty="0" smtClean="0"/>
              <a:t>Self-discipline on Internet Search</a:t>
            </a:r>
          </a:p>
          <a:p>
            <a:r>
              <a:rPr lang="en-US" altLang="zh-CN" dirty="0" smtClean="0"/>
              <a:t>Self-discipline on terminal Security</a:t>
            </a:r>
          </a:p>
          <a:p>
            <a:r>
              <a:rPr lang="en-US" altLang="zh-CN" dirty="0" smtClean="0"/>
              <a:t>Self-discipline on Internet copyrights</a:t>
            </a:r>
          </a:p>
          <a:p>
            <a:pPr>
              <a:buNone/>
            </a:pPr>
            <a:r>
              <a:rPr lang="en-US" altLang="zh-CN" dirty="0" smtClean="0"/>
              <a:t>……  (total 30 self-discipline / code of conducts by April 2016)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67272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ISC calling to protect consumer data </a:t>
            </a:r>
            <a:b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altLang="en-US" sz="3200" b="1" dirty="0" smtClean="0">
                <a:solidFill>
                  <a:schemeClr val="tx1"/>
                </a:solidFill>
                <a:latin typeface="Times New Roman" pitchFamily="18" charset="0"/>
              </a:rPr>
              <a:t>at 2016 CCTV’s “3.15” Gala</a:t>
            </a:r>
            <a:endParaRPr lang="zh-CN" altLang="en-US" sz="3200" dirty="0"/>
          </a:p>
        </p:txBody>
      </p:sp>
      <p:pic>
        <p:nvPicPr>
          <p:cNvPr id="4" name="图片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76872"/>
            <a:ext cx="5760640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Self-Discipline Award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Starting 2005, ISC presents annual “Internet Self-discipline Award”</a:t>
            </a:r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4" name="Picture 8" descr="155431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84984"/>
            <a:ext cx="43924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Protecting Internet Environment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ISC created (2007.5) and leads “Green Network Alliance” to create healthy network culture for teenagers</a:t>
            </a:r>
          </a:p>
          <a:p>
            <a:r>
              <a:rPr lang="en-US" altLang="zh-CN" dirty="0" smtClean="0"/>
              <a:t>Recommend websites to consumers</a:t>
            </a:r>
          </a:p>
          <a:p>
            <a:r>
              <a:rPr lang="en-US" altLang="zh-CN" dirty="0" smtClean="0"/>
              <a:t>Regular self-discipline and mutual-checking among ISC members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091208"/>
          </a:xfrm>
        </p:spPr>
        <p:txBody>
          <a:bodyPr/>
          <a:lstStyle/>
          <a:p>
            <a:r>
              <a:rPr lang="en-US" altLang="zh-CN" dirty="0" smtClean="0"/>
              <a:t>ISC on Anti-spam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80520"/>
          </a:xfrm>
        </p:spPr>
        <p:txBody>
          <a:bodyPr/>
          <a:lstStyle/>
          <a:p>
            <a:r>
              <a:rPr lang="en-US" altLang="zh-CN" dirty="0" smtClean="0"/>
              <a:t>Works together with top ESPs</a:t>
            </a:r>
          </a:p>
          <a:p>
            <a:r>
              <a:rPr lang="en-US" altLang="zh-CN" dirty="0" smtClean="0"/>
              <a:t>“White List” covers 85% of domestic ESPs</a:t>
            </a:r>
          </a:p>
          <a:p>
            <a:r>
              <a:rPr lang="en-US" altLang="zh-CN" dirty="0" smtClean="0"/>
              <a:t>Released 9 reports, covered 203,197 IP addresses sending spam</a:t>
            </a:r>
          </a:p>
          <a:p>
            <a:r>
              <a:rPr lang="en-US" altLang="zh-CN" dirty="0" smtClean="0"/>
              <a:t>From 2003 to 2011, spam decreased from 65.72% to 40.10%</a:t>
            </a:r>
          </a:p>
          <a:p>
            <a:r>
              <a:rPr lang="en-US" altLang="zh-CN" dirty="0" smtClean="0"/>
              <a:t>Global ranking of China-sent spam dropped out of top-12 (source: </a:t>
            </a:r>
            <a:r>
              <a:rPr lang="en-US" altLang="zh-CN" dirty="0" err="1" smtClean="0"/>
              <a:t>Sophos</a:t>
            </a:r>
            <a:r>
              <a:rPr lang="en-US" altLang="zh-CN" dirty="0" smtClean="0"/>
              <a:t> 2012)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US" altLang="zh-CN" dirty="0" smtClean="0"/>
              <a:t>ISC on Copyright Protection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r>
              <a:rPr lang="en-US" altLang="zh-CN" dirty="0" smtClean="0"/>
              <a:t>2005.9: Published convention on Internet copyrights</a:t>
            </a:r>
          </a:p>
          <a:p>
            <a:r>
              <a:rPr lang="en-US" altLang="zh-CN" dirty="0" smtClean="0"/>
              <a:t>Training programs, workshops, case studies</a:t>
            </a:r>
          </a:p>
          <a:p>
            <a:r>
              <a:rPr lang="en-US" altLang="zh-CN" dirty="0" smtClean="0"/>
              <a:t>2008: Mediation Center to solve disputes</a:t>
            </a:r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39925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12321 Report Center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395192"/>
          </a:xfrm>
        </p:spPr>
        <p:txBody>
          <a:bodyPr/>
          <a:lstStyle/>
          <a:p>
            <a:r>
              <a:rPr lang="en-US" altLang="zh-CN" dirty="0" smtClean="0"/>
              <a:t>Feb. 2006: Spam reporting center</a:t>
            </a:r>
          </a:p>
          <a:p>
            <a:r>
              <a:rPr lang="en-US" altLang="zh-CN" dirty="0" smtClean="0"/>
              <a:t>Apr. 2008: 12321 E-message Complaint &amp; Reporting Center (hotline, website, email, SMS, WAP, APP, etc.)</a:t>
            </a:r>
          </a:p>
        </p:txBody>
      </p:sp>
      <p:pic>
        <p:nvPicPr>
          <p:cNvPr id="4" name="Picture 7" descr="12321"/>
          <p:cNvPicPr>
            <a:picLocks noChangeAspect="1" noChangeArrowheads="1"/>
          </p:cNvPicPr>
          <p:nvPr/>
        </p:nvPicPr>
        <p:blipFill>
          <a:blip r:embed="rId2" cstate="print"/>
          <a:srcRect t="8618"/>
          <a:stretch>
            <a:fillRect/>
          </a:stretch>
        </p:blipFill>
        <p:spPr bwMode="auto">
          <a:xfrm>
            <a:off x="2843808" y="4149080"/>
            <a:ext cx="35290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75184"/>
          </a:xfrm>
        </p:spPr>
        <p:txBody>
          <a:bodyPr/>
          <a:lstStyle/>
          <a:p>
            <a:r>
              <a:rPr lang="en-US" altLang="zh-CN" dirty="0" smtClean="0"/>
              <a:t>Reporting Info received in 2015</a:t>
            </a:r>
            <a:endParaRPr lang="zh-CN" altLang="en-US" dirty="0" smtClean="0"/>
          </a:p>
        </p:txBody>
      </p:sp>
      <p:pic>
        <p:nvPicPr>
          <p:cNvPr id="4" name="Picture 3" descr="C:\Users\lh\AppData\Local\Microsoft\Windows\Temporary Internet Files\Content.IE5\XJ0FVAEY\nokia881[1].jpg"/>
          <p:cNvPicPr>
            <a:picLocks noChangeAspect="1" noChangeArrowheads="1"/>
          </p:cNvPicPr>
          <p:nvPr/>
        </p:nvPicPr>
        <p:blipFill>
          <a:blip r:embed="rId2" cstate="print">
            <a:lum bright="-2000" contrast="-26000"/>
            <a:grayscl/>
          </a:blip>
          <a:srcRect/>
          <a:stretch>
            <a:fillRect/>
          </a:stretch>
        </p:blipFill>
        <p:spPr bwMode="auto">
          <a:xfrm>
            <a:off x="8407400" y="4498975"/>
            <a:ext cx="431800" cy="706438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2292" name="图片 10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365104"/>
            <a:ext cx="10906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图片 1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365104"/>
            <a:ext cx="109061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15616" y="3789040"/>
            <a:ext cx="504056" cy="648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297" name="矩形 3"/>
          <p:cNvSpPr>
            <a:spLocks noChangeArrowheads="1"/>
          </p:cNvSpPr>
          <p:nvPr/>
        </p:nvSpPr>
        <p:spPr bwMode="auto">
          <a:xfrm>
            <a:off x="611560" y="3311525"/>
            <a:ext cx="1512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133,000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83768" y="3140968"/>
            <a:ext cx="504056" cy="128525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1988840"/>
            <a:ext cx="504056" cy="245729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4088" y="2852936"/>
            <a:ext cx="504056" cy="152169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307" name="矩形 21"/>
          <p:cNvSpPr>
            <a:spLocks noChangeArrowheads="1"/>
          </p:cNvSpPr>
          <p:nvPr/>
        </p:nvSpPr>
        <p:spPr bwMode="auto">
          <a:xfrm>
            <a:off x="66675" y="1773238"/>
            <a:ext cx="3131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Total: 1.852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</a:rPr>
              <a:t>million</a:t>
            </a:r>
            <a:endParaRPr lang="zh-CN" altLang="en-US" b="1" dirty="0"/>
          </a:p>
        </p:txBody>
      </p:sp>
      <p:sp>
        <p:nvSpPr>
          <p:cNvPr id="12308" name="矩形 25"/>
          <p:cNvSpPr>
            <a:spLocks noChangeArrowheads="1"/>
          </p:cNvSpPr>
          <p:nvPr/>
        </p:nvSpPr>
        <p:spPr bwMode="auto">
          <a:xfrm>
            <a:off x="1979713" y="2625725"/>
            <a:ext cx="15121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256,000</a:t>
            </a:r>
            <a:endParaRPr lang="zh-CN" altLang="en-US" dirty="0"/>
          </a:p>
        </p:txBody>
      </p:sp>
      <p:sp>
        <p:nvSpPr>
          <p:cNvPr id="12309" name="矩形 26"/>
          <p:cNvSpPr>
            <a:spLocks noChangeArrowheads="1"/>
          </p:cNvSpPr>
          <p:nvPr/>
        </p:nvSpPr>
        <p:spPr bwMode="auto">
          <a:xfrm>
            <a:off x="3203848" y="1554163"/>
            <a:ext cx="16561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607,000</a:t>
            </a:r>
            <a:endParaRPr lang="zh-CN" altLang="en-US" dirty="0"/>
          </a:p>
        </p:txBody>
      </p:sp>
      <p:sp>
        <p:nvSpPr>
          <p:cNvPr id="12310" name="矩形 27"/>
          <p:cNvSpPr>
            <a:spLocks noChangeArrowheads="1"/>
          </p:cNvSpPr>
          <p:nvPr/>
        </p:nvSpPr>
        <p:spPr bwMode="auto">
          <a:xfrm>
            <a:off x="4716016" y="2035175"/>
            <a:ext cx="1718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316,000</a:t>
            </a:r>
          </a:p>
        </p:txBody>
      </p:sp>
      <p:pic>
        <p:nvPicPr>
          <p:cNvPr id="12311" name="图片 8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365104"/>
            <a:ext cx="10906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图片 8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437112"/>
            <a:ext cx="10890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图片 8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37112"/>
            <a:ext cx="10890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图片 8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437112"/>
            <a:ext cx="1090613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5"/>
          <p:cNvGrpSpPr>
            <a:grpSpLocks/>
          </p:cNvGrpSpPr>
          <p:nvPr/>
        </p:nvGrpSpPr>
        <p:grpSpPr bwMode="auto">
          <a:xfrm>
            <a:off x="1835696" y="4653136"/>
            <a:ext cx="1728192" cy="2421167"/>
            <a:chOff x="-527914" y="3396021"/>
            <a:chExt cx="2604524" cy="3222961"/>
          </a:xfrm>
        </p:grpSpPr>
        <p:sp>
          <p:nvSpPr>
            <p:cNvPr id="12337" name="文本框 13"/>
            <p:cNvSpPr txBox="1">
              <a:spLocks noChangeArrowheads="1"/>
            </p:cNvSpPr>
            <p:nvPr/>
          </p:nvSpPr>
          <p:spPr bwMode="auto">
            <a:xfrm>
              <a:off x="-527914" y="4529513"/>
              <a:ext cx="2604524" cy="2089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Spam </a:t>
              </a:r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Text 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Messages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  <a:p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338" name="图片 1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7236" y="3396021"/>
              <a:ext cx="914149" cy="855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88"/>
          <p:cNvGrpSpPr>
            <a:grpSpLocks/>
          </p:cNvGrpSpPr>
          <p:nvPr/>
        </p:nvGrpSpPr>
        <p:grpSpPr bwMode="auto">
          <a:xfrm>
            <a:off x="884784" y="4653136"/>
            <a:ext cx="1053109" cy="1775424"/>
            <a:chOff x="1755710" y="3396142"/>
            <a:chExt cx="2271004" cy="2840855"/>
          </a:xfrm>
        </p:grpSpPr>
        <p:sp>
          <p:nvSpPr>
            <p:cNvPr id="12335" name="文本框 14"/>
            <p:cNvSpPr txBox="1">
              <a:spLocks noChangeArrowheads="1"/>
            </p:cNvSpPr>
            <p:nvPr/>
          </p:nvSpPr>
          <p:spPr bwMode="auto">
            <a:xfrm>
              <a:off x="1755710" y="4316351"/>
              <a:ext cx="2271004" cy="1920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Spam</a:t>
              </a:r>
              <a:endParaRPr lang="en-US" altLang="zh-CN" b="1" dirty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en-US" altLang="zh-CN" b="1" dirty="0" smtClean="0">
                  <a:latin typeface="微软雅黑" pitchFamily="34" charset="-122"/>
                  <a:ea typeface="微软雅黑" pitchFamily="34" charset="-122"/>
                </a:rPr>
                <a:t>Email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336" name="图片 1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18710" y="3396142"/>
              <a:ext cx="1289051" cy="9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91"/>
          <p:cNvGrpSpPr>
            <a:grpSpLocks/>
          </p:cNvGrpSpPr>
          <p:nvPr/>
        </p:nvGrpSpPr>
        <p:grpSpPr bwMode="auto">
          <a:xfrm>
            <a:off x="3275856" y="4581128"/>
            <a:ext cx="1584175" cy="1428891"/>
            <a:chOff x="3411038" y="3221253"/>
            <a:chExt cx="2219390" cy="2006879"/>
          </a:xfrm>
        </p:grpSpPr>
        <p:sp>
          <p:nvSpPr>
            <p:cNvPr id="12333" name="文本框 15"/>
            <p:cNvSpPr txBox="1">
              <a:spLocks noChangeArrowheads="1"/>
            </p:cNvSpPr>
            <p:nvPr/>
          </p:nvSpPr>
          <p:spPr bwMode="auto">
            <a:xfrm>
              <a:off x="3411038" y="4579723"/>
              <a:ext cx="2219390" cy="64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Mal-APP</a:t>
              </a:r>
              <a:endParaRPr lang="zh-CN" altLang="en-US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334" name="图片 20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2144784">
              <a:off x="4232784" y="3221253"/>
              <a:ext cx="698058" cy="1167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94"/>
          <p:cNvGrpSpPr>
            <a:grpSpLocks/>
          </p:cNvGrpSpPr>
          <p:nvPr/>
        </p:nvGrpSpPr>
        <p:grpSpPr bwMode="auto">
          <a:xfrm>
            <a:off x="4932040" y="4797152"/>
            <a:ext cx="1481138" cy="1463675"/>
            <a:chOff x="4950842" y="3605653"/>
            <a:chExt cx="2499822" cy="1574020"/>
          </a:xfrm>
        </p:grpSpPr>
        <p:sp>
          <p:nvSpPr>
            <p:cNvPr id="12331" name="文本框 16"/>
            <p:cNvSpPr txBox="1">
              <a:spLocks noChangeArrowheads="1"/>
            </p:cNvSpPr>
            <p:nvPr/>
          </p:nvSpPr>
          <p:spPr bwMode="auto">
            <a:xfrm>
              <a:off x="4950842" y="4484291"/>
              <a:ext cx="2499822" cy="695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latin typeface="微软雅黑" pitchFamily="34" charset="-122"/>
                  <a:ea typeface="微软雅黑" pitchFamily="34" charset="-122"/>
                </a:rPr>
                <a:t>Phishing/</a:t>
              </a:r>
            </a:p>
            <a:p>
              <a:pPr algn="ctr"/>
              <a:r>
                <a:rPr lang="en-US" altLang="zh-CN" b="1">
                  <a:latin typeface="微软雅黑" pitchFamily="34" charset="-122"/>
                  <a:ea typeface="微软雅黑" pitchFamily="34" charset="-122"/>
                </a:rPr>
                <a:t> Cyberporn</a:t>
              </a:r>
            </a:p>
          </p:txBody>
        </p:sp>
        <p:pic>
          <p:nvPicPr>
            <p:cNvPr id="12332" name="图片 21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77777" y="3605653"/>
              <a:ext cx="1214983" cy="44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97"/>
          <p:cNvGrpSpPr>
            <a:grpSpLocks/>
          </p:cNvGrpSpPr>
          <p:nvPr/>
        </p:nvGrpSpPr>
        <p:grpSpPr bwMode="auto">
          <a:xfrm>
            <a:off x="6444208" y="4509120"/>
            <a:ext cx="1382713" cy="1606550"/>
            <a:chOff x="7135142" y="3291383"/>
            <a:chExt cx="2081053" cy="2138206"/>
          </a:xfrm>
        </p:grpSpPr>
        <p:sp>
          <p:nvSpPr>
            <p:cNvPr id="12329" name="文本框 17"/>
            <p:cNvSpPr txBox="1">
              <a:spLocks noChangeArrowheads="1"/>
            </p:cNvSpPr>
            <p:nvPr/>
          </p:nvSpPr>
          <p:spPr bwMode="auto">
            <a:xfrm>
              <a:off x="7135142" y="4569484"/>
              <a:ext cx="2081053" cy="86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b="1">
                  <a:latin typeface="微软雅黑" pitchFamily="34" charset="-122"/>
                  <a:ea typeface="微软雅黑" pitchFamily="34" charset="-122"/>
                </a:rPr>
                <a:t>Telephone</a:t>
              </a:r>
            </a:p>
            <a:p>
              <a:pPr algn="ctr"/>
              <a:r>
                <a:rPr lang="en-US" altLang="zh-CN" b="1">
                  <a:latin typeface="微软雅黑" pitchFamily="34" charset="-122"/>
                  <a:ea typeface="微软雅黑" pitchFamily="34" charset="-122"/>
                </a:rPr>
                <a:t>Fraud</a:t>
              </a:r>
              <a:endParaRPr lang="zh-CN" altLang="en-US" b="1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2330" name="图片 22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95013" y="3291383"/>
              <a:ext cx="899641" cy="994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矩形 34"/>
          <p:cNvSpPr/>
          <p:nvPr/>
        </p:nvSpPr>
        <p:spPr>
          <a:xfrm>
            <a:off x="6804248" y="2348880"/>
            <a:ext cx="504056" cy="202575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323" name="矩形 26"/>
          <p:cNvSpPr>
            <a:spLocks noChangeArrowheads="1"/>
          </p:cNvSpPr>
          <p:nvPr/>
        </p:nvSpPr>
        <p:spPr bwMode="auto">
          <a:xfrm>
            <a:off x="6084168" y="1731963"/>
            <a:ext cx="182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420,000</a:t>
            </a:r>
            <a:endParaRPr lang="zh-CN" altLang="en-US" dirty="0"/>
          </a:p>
        </p:txBody>
      </p:sp>
      <p:sp>
        <p:nvSpPr>
          <p:cNvPr id="12324" name="文本框 17"/>
          <p:cNvSpPr txBox="1">
            <a:spLocks noChangeArrowheads="1"/>
          </p:cNvSpPr>
          <p:nvPr/>
        </p:nvSpPr>
        <p:spPr bwMode="auto">
          <a:xfrm>
            <a:off x="7956376" y="5507038"/>
            <a:ext cx="10801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Spam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MMS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028384" y="4293096"/>
            <a:ext cx="504056" cy="719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12328" name="矩形 26"/>
          <p:cNvSpPr>
            <a:spLocks noChangeArrowheads="1"/>
          </p:cNvSpPr>
          <p:nvPr/>
        </p:nvSpPr>
        <p:spPr bwMode="auto">
          <a:xfrm>
            <a:off x="7740352" y="369093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2,000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ISC on Network Security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2006.10:  published definition of mal-ware and channel for consumer complaints</a:t>
            </a:r>
          </a:p>
          <a:p>
            <a:r>
              <a:rPr lang="en-US" altLang="zh-CN" dirty="0" smtClean="0"/>
              <a:t>Assigned institution to evaluate software and recommend removal tools</a:t>
            </a:r>
          </a:p>
          <a:p>
            <a:r>
              <a:rPr lang="en-US" altLang="zh-CN" dirty="0" smtClean="0"/>
              <a:t>Reported mal-ware decreased by 80%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China’s Internet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680520"/>
          </a:xfrm>
        </p:spPr>
        <p:txBody>
          <a:bodyPr/>
          <a:lstStyle/>
          <a:p>
            <a:r>
              <a:rPr lang="en-US" altLang="zh-CN" dirty="0" smtClean="0"/>
              <a:t>Largest coverage:</a:t>
            </a:r>
          </a:p>
          <a:p>
            <a:pPr lvl="1"/>
            <a:r>
              <a:rPr lang="en-US" altLang="zh-CN" dirty="0" smtClean="0"/>
              <a:t>~800 million end-users</a:t>
            </a:r>
          </a:p>
          <a:p>
            <a:r>
              <a:rPr lang="en-US" altLang="zh-CN" dirty="0" smtClean="0"/>
              <a:t>Deep penetration:</a:t>
            </a:r>
          </a:p>
          <a:p>
            <a:pPr lvl="1"/>
            <a:r>
              <a:rPr lang="en-US" altLang="zh-CN" dirty="0" smtClean="0"/>
              <a:t>Into remote rural areas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Into about every industry</a:t>
            </a:r>
          </a:p>
          <a:p>
            <a:r>
              <a:rPr lang="en-US" altLang="zh-CN" dirty="0" smtClean="0"/>
              <a:t>Huge Internet corporations</a:t>
            </a:r>
          </a:p>
          <a:p>
            <a:pPr lvl="1"/>
            <a:r>
              <a:rPr lang="en-US" altLang="zh-CN" dirty="0" err="1" smtClean="0"/>
              <a:t>Tencent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Alibaba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, …</a:t>
            </a:r>
          </a:p>
          <a:p>
            <a:pPr lvl="1"/>
            <a:r>
              <a:rPr lang="en-US" altLang="zh-CN" dirty="0" smtClean="0"/>
              <a:t>Significant economic and social impact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31168"/>
          </a:xfrm>
        </p:spPr>
        <p:txBody>
          <a:bodyPr/>
          <a:lstStyle/>
          <a:p>
            <a:r>
              <a:rPr lang="en-US" altLang="zh-CN" dirty="0" smtClean="0"/>
              <a:t>ISC on E-Charity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340768"/>
            <a:ext cx="7772400" cy="4755232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Since 2005, May 25 became “e-Charity Day” in order to shrink the digital divide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95536" y="2708920"/>
            <a:ext cx="8332539" cy="3744416"/>
            <a:chOff x="0" y="2819400"/>
            <a:chExt cx="9113838" cy="3721100"/>
          </a:xfrm>
        </p:grpSpPr>
        <p:pic>
          <p:nvPicPr>
            <p:cNvPr id="5" name="Picture 4" descr="C:\Documents and Settings\Liu Tianyu\桌面\2008090216324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819400"/>
              <a:ext cx="2286000" cy="205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:\Documents and Settings\Liu Tianyu\桌面\2007091216534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0" y="2819400"/>
              <a:ext cx="2444750" cy="2049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C:\Documents and Settings\Liu Tianyu\桌面\2008090216452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819400"/>
              <a:ext cx="1573213" cy="205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3" descr="C:\Documents and Settings\Liu Tianyu\My Documents\劉府\合作項目\互联网公益日\06年公益日\捐助图片\06\宁夏\Dsc018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00750" y="2819400"/>
              <a:ext cx="3113088" cy="201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C:\Documents and Settings\Liu Tianyu\My Documents\劉府\合作項目\互联网公益日\06年公益日\捐助图片\06\宁夏\Dsc01782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4865688"/>
              <a:ext cx="2516188" cy="161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C:\Documents and Settings\Liu Tianyu\My Documents\劉府\合作項目\互联网公益日\05年公益日\公益日\IMG_287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71713" y="4879975"/>
              <a:ext cx="2500312" cy="1643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C:\Documents and Settings\Liu Tianyu\My Documents\劉府\合作項目\互联网公益日\06年公益日\捐助图片\06\新疆\照片 016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65650" y="4830763"/>
              <a:ext cx="2025650" cy="169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4" descr="C:\Documents and Settings\Liu Tianyu\My Documents\劉府\合作項目\互联网公益日\05年公益日\公益日\DSC07378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53200" y="4800600"/>
              <a:ext cx="2546350" cy="173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2590800"/>
          </a:xfrm>
        </p:spPr>
        <p:txBody>
          <a:bodyPr/>
          <a:lstStyle/>
          <a:p>
            <a:pPr algn="ctr" eaLnBrk="1" hangingPunct="1"/>
            <a:r>
              <a:rPr lang="en-US" altLang="zh-CN" sz="4400" dirty="0" smtClean="0">
                <a:solidFill>
                  <a:schemeClr val="tx2"/>
                </a:solidFill>
              </a:rPr>
              <a:t>Thank you!</a:t>
            </a:r>
            <a:br>
              <a:rPr lang="en-US" altLang="zh-CN" sz="4400" dirty="0" smtClean="0">
                <a:solidFill>
                  <a:schemeClr val="tx2"/>
                </a:solidFill>
              </a:rPr>
            </a:br>
            <a:r>
              <a:rPr lang="en-US" altLang="zh-CN" sz="4400" dirty="0" smtClean="0">
                <a:solidFill>
                  <a:schemeClr val="tx2"/>
                </a:solidFill>
              </a:rPr>
              <a:t/>
            </a:r>
            <a:br>
              <a:rPr lang="en-US" altLang="zh-CN" sz="4400" dirty="0" smtClean="0">
                <a:solidFill>
                  <a:schemeClr val="tx2"/>
                </a:solidFill>
              </a:rPr>
            </a:br>
            <a:r>
              <a:rPr lang="en-US" altLang="zh-CN" sz="4400" dirty="0" smtClean="0">
                <a:solidFill>
                  <a:schemeClr val="tx2"/>
                </a:solidFill>
              </a:rPr>
              <a:t>Q&amp;A</a:t>
            </a:r>
            <a:endParaRPr lang="zh-CN" altLang="en-US" sz="4400" dirty="0" smtClean="0">
              <a:solidFill>
                <a:schemeClr val="tx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en-US" altLang="zh-CN" sz="3200" dirty="0" smtClean="0"/>
              <a:t>kankaili@gmail.com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Internet Society of China (ISC)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536504"/>
          </a:xfrm>
        </p:spPr>
        <p:txBody>
          <a:bodyPr/>
          <a:lstStyle/>
          <a:p>
            <a:r>
              <a:rPr lang="en-US" altLang="zh-CN" dirty="0" smtClean="0"/>
              <a:t>Established </a:t>
            </a:r>
            <a:r>
              <a:rPr lang="en-US" altLang="zh-CN" dirty="0" smtClean="0"/>
              <a:t>in 2001</a:t>
            </a:r>
            <a:endParaRPr lang="en-US" altLang="zh-CN" dirty="0" smtClean="0"/>
          </a:p>
          <a:p>
            <a:r>
              <a:rPr lang="en-US" altLang="zh-CN" dirty="0" smtClean="0"/>
              <a:t>Current membership</a:t>
            </a:r>
          </a:p>
          <a:p>
            <a:pPr lvl="1"/>
            <a:r>
              <a:rPr lang="en-US" altLang="zh-CN" dirty="0" smtClean="0"/>
              <a:t>821 corporate members</a:t>
            </a:r>
          </a:p>
          <a:p>
            <a:pPr lvl="1"/>
            <a:r>
              <a:rPr lang="en-US" altLang="zh-CN" dirty="0" smtClean="0"/>
              <a:t>56 academic members</a:t>
            </a:r>
          </a:p>
          <a:p>
            <a:r>
              <a:rPr lang="en-US" altLang="zh-CN" dirty="0" smtClean="0"/>
              <a:t>W</a:t>
            </a:r>
            <a:r>
              <a:rPr lang="en-US" altLang="zh-CN" dirty="0" smtClean="0"/>
              <a:t>orks </a:t>
            </a:r>
            <a:r>
              <a:rPr lang="en-US" altLang="zh-CN" dirty="0" smtClean="0"/>
              <a:t>closely with the government (MIIT)</a:t>
            </a:r>
          </a:p>
          <a:p>
            <a:r>
              <a:rPr lang="en-US" altLang="zh-CN" dirty="0" smtClean="0"/>
              <a:t>Multi-stakeholder </a:t>
            </a:r>
            <a:r>
              <a:rPr lang="en-US" altLang="zh-CN" dirty="0" smtClean="0"/>
              <a:t>model</a:t>
            </a:r>
          </a:p>
          <a:p>
            <a:pPr lvl="1"/>
            <a:r>
              <a:rPr lang="en-US" altLang="zh-CN" dirty="0" smtClean="0"/>
              <a:t>Scholars representing consumer interests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ISC’s Mission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323184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 Serve the needs of members: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Protect consumers’ interests and rights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Corporate members’ interest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 Promote the development of Internet in China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dirty="0" smtClean="0">
                <a:latin typeface="Times New Roman" pitchFamily="18" charset="0"/>
              </a:rPr>
              <a:t> Assist the Government in policy-making</a:t>
            </a:r>
            <a:endParaRPr lang="en-US" altLang="zh-CN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176"/>
          </a:xfrm>
        </p:spPr>
        <p:txBody>
          <a:bodyPr/>
          <a:lstStyle/>
          <a:p>
            <a:r>
              <a:rPr lang="en-US" altLang="zh-CN" dirty="0" smtClean="0"/>
              <a:t>ISC Working Groups 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824536"/>
          </a:xfrm>
        </p:spPr>
        <p:txBody>
          <a:bodyPr/>
          <a:lstStyle/>
          <a:p>
            <a:r>
              <a:rPr lang="en-US" altLang="zh-CN" dirty="0" smtClean="0"/>
              <a:t>Network and Information Security Committee</a:t>
            </a:r>
          </a:p>
          <a:p>
            <a:r>
              <a:rPr lang="en-US" altLang="zh-CN" dirty="0" smtClean="0"/>
              <a:t>Internet Self-discipline Committee</a:t>
            </a:r>
          </a:p>
          <a:p>
            <a:r>
              <a:rPr lang="en-US" altLang="zh-CN" dirty="0" smtClean="0"/>
              <a:t>Anti-spam Committee</a:t>
            </a:r>
          </a:p>
          <a:p>
            <a:r>
              <a:rPr lang="en-US" altLang="zh-CN" dirty="0" smtClean="0"/>
              <a:t>Internet Copyright Committee</a:t>
            </a:r>
          </a:p>
          <a:p>
            <a:r>
              <a:rPr lang="en-US" altLang="zh-CN" dirty="0" smtClean="0"/>
              <a:t>Academic Committee</a:t>
            </a:r>
          </a:p>
          <a:p>
            <a:r>
              <a:rPr lang="en-US" altLang="zh-CN" dirty="0" smtClean="0"/>
              <a:t>Application Innovation Committee</a:t>
            </a:r>
          </a:p>
          <a:p>
            <a:r>
              <a:rPr lang="en-US" altLang="zh-CN" dirty="0" smtClean="0"/>
              <a:t>Rural Services Committee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lang="en-US" altLang="zh-CN" dirty="0" smtClean="0"/>
              <a:t>ISC Working Groups 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700808"/>
            <a:ext cx="7772400" cy="4536504"/>
          </a:xfrm>
        </p:spPr>
        <p:txBody>
          <a:bodyPr/>
          <a:lstStyle/>
          <a:p>
            <a:r>
              <a:rPr lang="en-US" altLang="zh-CN" dirty="0" smtClean="0"/>
              <a:t>Cross-strait Internet Exchange Committee</a:t>
            </a:r>
          </a:p>
          <a:p>
            <a:r>
              <a:rPr lang="en-US" altLang="zh-CN" dirty="0" smtClean="0"/>
              <a:t>IOT Committee</a:t>
            </a:r>
          </a:p>
          <a:p>
            <a:r>
              <a:rPr lang="en-US" altLang="zh-CN" dirty="0" smtClean="0"/>
              <a:t>Finance Committee</a:t>
            </a:r>
          </a:p>
          <a:p>
            <a:r>
              <a:rPr lang="en-US" altLang="zh-CN" dirty="0" smtClean="0"/>
              <a:t>Shared-economy Committee</a:t>
            </a:r>
          </a:p>
          <a:p>
            <a:r>
              <a:rPr lang="en-US" altLang="zh-CN" dirty="0" smtClean="0"/>
              <a:t>Vehicle Internet Committee</a:t>
            </a:r>
          </a:p>
          <a:p>
            <a:r>
              <a:rPr lang="en-US" altLang="zh-CN" dirty="0" smtClean="0"/>
              <a:t>Legal Affair Committee</a:t>
            </a:r>
          </a:p>
          <a:p>
            <a:r>
              <a:rPr lang="en-US" altLang="zh-CN" dirty="0" smtClean="0"/>
              <a:t>Medical Application Committee</a:t>
            </a:r>
          </a:p>
          <a:p>
            <a:r>
              <a:rPr lang="en-US" altLang="zh-CN" dirty="0" smtClean="0"/>
              <a:t>On-line Culture and Media Committee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ISC Initiatives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28800"/>
            <a:ext cx="7772400" cy="4824536"/>
          </a:xfrm>
        </p:spPr>
        <p:txBody>
          <a:bodyPr/>
          <a:lstStyle/>
          <a:p>
            <a:r>
              <a:rPr lang="en-US" altLang="zh-CN" dirty="0" smtClean="0"/>
              <a:t>Industry Self-discipline</a:t>
            </a:r>
          </a:p>
          <a:p>
            <a:r>
              <a:rPr lang="en-US" altLang="zh-CN" dirty="0" smtClean="0"/>
              <a:t>Anti-spam</a:t>
            </a:r>
          </a:p>
          <a:p>
            <a:r>
              <a:rPr lang="en-US" altLang="zh-CN" dirty="0" smtClean="0"/>
              <a:t>Internet Copyright protection</a:t>
            </a:r>
          </a:p>
          <a:p>
            <a:r>
              <a:rPr lang="en-US" altLang="zh-CN" dirty="0" smtClean="0"/>
              <a:t>Network Security</a:t>
            </a:r>
          </a:p>
          <a:p>
            <a:r>
              <a:rPr lang="en-US" altLang="zh-CN" dirty="0" smtClean="0"/>
              <a:t>E-Charity</a:t>
            </a:r>
          </a:p>
          <a:p>
            <a:r>
              <a:rPr lang="en-US" altLang="zh-CN" dirty="0" smtClean="0"/>
              <a:t>Information Accessibility</a:t>
            </a:r>
          </a:p>
          <a:p>
            <a:r>
              <a:rPr lang="en-US" altLang="zh-CN" dirty="0" smtClean="0"/>
              <a:t>Internet Corporate Credibility</a:t>
            </a:r>
          </a:p>
          <a:p>
            <a:r>
              <a:rPr lang="en-US" altLang="zh-CN" dirty="0" smtClean="0"/>
              <a:t>Honors / Awards</a:t>
            </a:r>
          </a:p>
          <a:p>
            <a:endParaRPr lang="en-US" altLang="zh-CN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43136"/>
          </a:xfrm>
        </p:spPr>
        <p:txBody>
          <a:bodyPr/>
          <a:lstStyle/>
          <a:p>
            <a:r>
              <a:rPr lang="en-US" altLang="zh-CN" dirty="0" smtClean="0"/>
              <a:t>China Internet Conference (CIC)</a:t>
            </a:r>
            <a:endParaRPr lang="zh-CN" altLang="en-US" dirty="0"/>
          </a:p>
        </p:txBody>
      </p:sp>
      <p:pic>
        <p:nvPicPr>
          <p:cNvPr id="4" name="图片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1369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APRALO at CIC 2016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646"/>
          <a:stretch>
            <a:fillRect/>
          </a:stretch>
        </p:blipFill>
        <p:spPr bwMode="auto">
          <a:xfrm>
            <a:off x="467544" y="2060848"/>
            <a:ext cx="2801524" cy="176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2354262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76872"/>
            <a:ext cx="5313363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冲动型模板">
  <a:themeElements>
    <a:clrScheme name="冲动型模板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冲动型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冲动型模板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冲动型模板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冲动型模板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冲动型模板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冲动型模板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冲动型模板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Office\Templates\演示文稿设计\冲动型模板.pot</Template>
  <TotalTime>3801</TotalTime>
  <Words>521</Words>
  <Application>Microsoft Office PowerPoint</Application>
  <PresentationFormat>全屏显示(4:3)</PresentationFormat>
  <Paragraphs>115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冲动型模板</vt:lpstr>
      <vt:lpstr>China’s Internet and Internet Society of China (ISC) </vt:lpstr>
      <vt:lpstr>China’s Internet</vt:lpstr>
      <vt:lpstr>Internet Society of China (ISC)</vt:lpstr>
      <vt:lpstr>ISC’s Mission</vt:lpstr>
      <vt:lpstr>ISC Working Groups (1)</vt:lpstr>
      <vt:lpstr>ISC Working Groups (2)</vt:lpstr>
      <vt:lpstr>ISC Initiatives</vt:lpstr>
      <vt:lpstr>China Internet Conference (CIC)</vt:lpstr>
      <vt:lpstr>APRALO at CIC 2016</vt:lpstr>
      <vt:lpstr>Protecting Consumer Rights</vt:lpstr>
      <vt:lpstr>Internet Industry Self-discipline</vt:lpstr>
      <vt:lpstr>ISC calling to protect consumer data  at 2016 CCTV’s “3.15” Gala</vt:lpstr>
      <vt:lpstr>Self-Discipline Award</vt:lpstr>
      <vt:lpstr>Protecting Internet Environment</vt:lpstr>
      <vt:lpstr>ISC on Anti-spam</vt:lpstr>
      <vt:lpstr>ISC on Copyright Protection</vt:lpstr>
      <vt:lpstr>12321 Report Center</vt:lpstr>
      <vt:lpstr>Reporting Info received in 2015</vt:lpstr>
      <vt:lpstr>ISC on Network Security</vt:lpstr>
      <vt:lpstr>ISC on E-Charity</vt:lpstr>
      <vt:lpstr>Thank you!  Q&amp;A</vt:lpstr>
    </vt:vector>
  </TitlesOfParts>
  <Manager/>
  <Company>yxs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我国电信资费政策与实践</dc:title>
  <dc:creator>yxs</dc:creator>
  <cp:lastModifiedBy>lenovo</cp:lastModifiedBy>
  <cp:revision>183</cp:revision>
  <dcterms:created xsi:type="dcterms:W3CDTF">2000-05-13T12:28:15Z</dcterms:created>
  <dcterms:modified xsi:type="dcterms:W3CDTF">2016-09-30T18:26:22Z</dcterms:modified>
</cp:coreProperties>
</file>